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4"/>
  </p:notesMasterIdLst>
  <p:handoutMasterIdLst>
    <p:handoutMasterId r:id="rId35"/>
  </p:handoutMasterIdLst>
  <p:sldIdLst>
    <p:sldId id="256" r:id="rId5"/>
    <p:sldId id="638" r:id="rId6"/>
    <p:sldId id="627" r:id="rId7"/>
    <p:sldId id="629" r:id="rId8"/>
    <p:sldId id="651" r:id="rId9"/>
    <p:sldId id="653" r:id="rId10"/>
    <p:sldId id="276" r:id="rId11"/>
    <p:sldId id="637" r:id="rId12"/>
    <p:sldId id="628" r:id="rId13"/>
    <p:sldId id="662" r:id="rId14"/>
    <p:sldId id="630" r:id="rId15"/>
    <p:sldId id="632" r:id="rId16"/>
    <p:sldId id="633" r:id="rId17"/>
    <p:sldId id="634" r:id="rId18"/>
    <p:sldId id="611" r:id="rId19"/>
    <p:sldId id="624" r:id="rId20"/>
    <p:sldId id="323" r:id="rId21"/>
    <p:sldId id="639" r:id="rId22"/>
    <p:sldId id="655" r:id="rId23"/>
    <p:sldId id="656" r:id="rId24"/>
    <p:sldId id="645" r:id="rId25"/>
    <p:sldId id="657" r:id="rId26"/>
    <p:sldId id="658" r:id="rId27"/>
    <p:sldId id="659" r:id="rId28"/>
    <p:sldId id="661" r:id="rId29"/>
    <p:sldId id="660" r:id="rId30"/>
    <p:sldId id="641" r:id="rId31"/>
    <p:sldId id="636" r:id="rId32"/>
    <p:sldId id="654" r:id="rId33"/>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412" autoAdjust="0"/>
  </p:normalViewPr>
  <p:slideViewPr>
    <p:cSldViewPr snapToGrid="0" showGuides="1">
      <p:cViewPr varScale="1">
        <p:scale>
          <a:sx n="107" d="100"/>
          <a:sy n="107" d="100"/>
        </p:scale>
        <p:origin x="176" y="488"/>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11/4/21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11/4/21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methodology has been found to be successful broadly across the software engineering community. First a test describing an aspect of the program is written. The tests a run, and this new test will fail because the feature doesn't exist. Just enough code to make the test pass is then written. We do this to ensure that we're not implementing more functionality than the test will be able to check. The tests are re-run and additional code changes made until the test passes. Once the test passes, the code is refactored to tidy it up, remove any redundant code, and make sure it conforms to any project requirements. </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0887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traditional software.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Often, it can be difficult to tell how parts of the code interact, and what everything is supposed to be </a:t>
            </a:r>
            <a:r>
              <a:rPr lang="en-US" sz="1200" kern="1200" dirty="0" err="1">
                <a:solidFill>
                  <a:schemeClr val="tx1"/>
                </a:solidFill>
                <a:effectLst/>
                <a:latin typeface="+mn-lt"/>
                <a:ea typeface="+mn-ea"/>
                <a:cs typeface="+mn-cs"/>
              </a:rPr>
              <a:t>doing.n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79435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the obligatory license and acknowledgements</a:t>
            </a:r>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2320929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is divided into two parts. In the first part, I’ll introduce some testing concepts and terminology, talk about some of the challenges of testing in the context of scientific computing, and then show you a simple example of how you can set up a Python project with testing, as well as how to use </a:t>
            </a:r>
            <a:r>
              <a:rPr lang="en-US" sz="1200" kern="1200" dirty="0" err="1">
                <a:solidFill>
                  <a:schemeClr val="tx1"/>
                </a:solidFill>
                <a:effectLst/>
                <a:latin typeface="+mn-lt"/>
                <a:ea typeface="+mn-ea"/>
                <a:cs typeface="+mn-cs"/>
              </a:rPr>
              <a:t>CMake’s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for a C/C++ project. In the second part, I’ll walk through how to use a testing methodology on a larger and more complex project.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The first group are those new to software testing who will find advice for getting started.  The second group are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lot of theory and associated terminology about testing that can be confusing. For this tutorial we are focusing on “dynamic testing”, which is testing by executing the code itself. Often tests are also separated into “functional” and ”non-functional” types. Functional testing is systematic testing against requirements or specifications, while non-functional testing is related to how the program operates or behaves, such as if it can complete a task in a certain amount of time or if there are any security weaknesses or vulnerabilities. </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547545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For scientific computing, verification aims to ensure that the code is a correct representation of an underlying mathematical model. Thus verification will involve comparing model solutions to reference solutions, checking for convergence, etc.  The aim of software validation is to determine if the code meets the customer’s needs, so requires system-level or acceptance testing to be performed. Validation in scientific computing is more complex. It involves determining the accuracy of the model by comparing outputs with experimental results. It may also involve using the computational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Testing is required at many points during the software development lifecycle. But when do you actually write tests? Often testing is left until last. The code is written and then tests are added either to meet requirements, or to address deficiencies, or perhaps a bug has been encountered and the vendor requires tests the demonstrate the issue. However rather than adding tests as an afterthought, best practice in software engineering encourages tests to be written before the code. This is known as test driven development. One of the advantages of this approach is that developers think about what it means for the program to be correct, not just what it should do. Another advantage is that the tests become the specification. There are some challenges to this approach however...</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800058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ssw-tutorial/hello-numerical-world-tdd"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s://doi.org/10.6084/m9.figshare.16556628" TargetMode="External"/><Relationship Id="rId4" Type="http://schemas.openxmlformats.org/officeDocument/2006/relationships/hyperlink" Target="http://creativecommons.org/licenses/by-sa/4.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Gregory R. Watson</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Better Scientific Software tutorial @ SC21</a:t>
            </a:r>
          </a:p>
          <a:p>
            <a:pPr marL="0" lvl="0" indent="0" algn="l" rtl="0">
              <a:lnSpc>
                <a:spcPct val="90000"/>
              </a:lnSpc>
              <a:spcBef>
                <a:spcPts val="2800"/>
              </a:spcBef>
              <a:spcAft>
                <a:spcPts val="0"/>
              </a:spcAft>
              <a:buSzPts val="2000"/>
              <a:buNone/>
            </a:pPr>
            <a:r>
              <a:rPr lang="en-US" sz="2000" dirty="0">
                <a:solidFill>
                  <a:srgbClr val="000000"/>
                </a:solidFill>
              </a:rPr>
              <a:t>Contributors: Anshu Dubey (ANL), Rinku Gupta (ANL), Alicia </a:t>
            </a:r>
            <a:r>
              <a:rPr lang="en-US" sz="2000" dirty="0" err="1">
                <a:solidFill>
                  <a:srgbClr val="000000"/>
                </a:solidFill>
              </a:rPr>
              <a:t>Klinvex</a:t>
            </a:r>
            <a:r>
              <a:rPr lang="en-US" sz="2000" dirty="0">
                <a:solidFill>
                  <a:srgbClr val="000000"/>
                </a:solidFill>
              </a:rPr>
              <a:t> (SNL), Mark C. Miller (LLNL), Jared O’Neal (ANL), Patricia Grubel (LANL), David M. Rogers </a:t>
            </a:r>
            <a:r>
              <a:rPr lang="en-US" sz="2000">
                <a:solidFill>
                  <a:srgbClr val="000000"/>
                </a:solidFill>
              </a:rPr>
              <a:t>(ORNL), Gregory </a:t>
            </a:r>
            <a:r>
              <a:rPr lang="en-US" sz="2000" dirty="0">
                <a:solidFill>
                  <a:srgbClr val="000000"/>
                </a:solidFill>
              </a:rPr>
              <a:t>R. Watson (ORNL)</a:t>
            </a:r>
            <a:endParaRPr lang="en-US" dirty="0">
              <a:solidFill>
                <a:srgbClr val="000000"/>
              </a:solidFill>
            </a:endParaRPr>
          </a:p>
        </p:txBody>
      </p:sp>
      <p:sp>
        <p:nvSpPr>
          <p:cNvPr id="5" name="TextBox 4">
            <a:extLst>
              <a:ext uri="{FF2B5EF4-FFF2-40B4-BE49-F238E27FC236}">
                <a16:creationId xmlns:a16="http://schemas.microsoft.com/office/drawing/2014/main" id="{5CCD9EA0-AFAA-4509-ADFD-A851CBDD4CFA}"/>
              </a:ext>
            </a:extLst>
          </p:cNvPr>
          <p:cNvSpPr txBox="1"/>
          <p:nvPr/>
        </p:nvSpPr>
        <p:spPr>
          <a:xfrm>
            <a:off x="10853486" y="5907131"/>
            <a:ext cx="1335339" cy="276999"/>
          </a:xfrm>
          <a:prstGeom prst="rect">
            <a:avLst/>
          </a:prstGeom>
          <a:noFill/>
        </p:spPr>
        <p:txBody>
          <a:bodyPr wrap="square">
            <a:spAutoFit/>
          </a:bodyPr>
          <a:lstStyle/>
          <a:p>
            <a:r>
              <a:rPr lang="en-US" sz="1200" dirty="0">
                <a:solidFill>
                  <a:srgbClr val="000000"/>
                </a:solidFill>
                <a:effectLst/>
                <a:latin typeface="+mn-lt"/>
                <a:ea typeface="Calibri" panose="020F0502020204030204" pitchFamily="34" charset="0"/>
                <a:cs typeface="Calibri" panose="020F0502020204030204" pitchFamily="34" charset="0"/>
              </a:rPr>
              <a:t>LA-UR-21-25675</a:t>
            </a:r>
            <a:endParaRPr lang="en-US" sz="1200" dirty="0">
              <a:latin typeface="+mn-lt"/>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294827" y="1464226"/>
            <a:ext cx="484732"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240177"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
        <p:nvSpPr>
          <p:cNvPr id="11" name="Oval 10">
            <a:extLst>
              <a:ext uri="{FF2B5EF4-FFF2-40B4-BE49-F238E27FC236}">
                <a16:creationId xmlns:a16="http://schemas.microsoft.com/office/drawing/2014/main" id="{6C2D7F93-9C3D-8548-B623-FC486B8DC76E}"/>
              </a:ext>
            </a:extLst>
          </p:cNvPr>
          <p:cNvSpPr/>
          <p:nvPr/>
        </p:nvSpPr>
        <p:spPr>
          <a:xfrm>
            <a:off x="345024" y="2235428"/>
            <a:ext cx="342452" cy="105767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riangle 11">
            <a:extLst>
              <a:ext uri="{FF2B5EF4-FFF2-40B4-BE49-F238E27FC236}">
                <a16:creationId xmlns:a16="http://schemas.microsoft.com/office/drawing/2014/main" id="{E79CB977-A5A9-5046-8D04-D67529B2394F}"/>
              </a:ext>
            </a:extLst>
          </p:cNvPr>
          <p:cNvSpPr/>
          <p:nvPr/>
        </p:nvSpPr>
        <p:spPr>
          <a:xfrm rot="10800000" flipH="1">
            <a:off x="590830" y="2731049"/>
            <a:ext cx="166168" cy="142751"/>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Hello Numerical World Example (heat equation)</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10051153"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https://github.com/bssw-tutorial/hello-numerical-world</a:t>
            </a:r>
            <a:endParaRPr lang="en-US" sz="22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do we add new kernels using test driven development?</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5016758"/>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cd </a:t>
            </a:r>
            <a:r>
              <a:rPr lang="en-US" sz="2000" dirty="0" err="1">
                <a:solidFill>
                  <a:schemeClr val="bg1">
                    <a:lumMod val="95000"/>
                  </a:schemeClr>
                </a:solidFill>
              </a:rPr>
              <a:t>tdd</a:t>
            </a:r>
            <a:r>
              <a:rPr lang="en-US" sz="2000" dirty="0">
                <a:solidFill>
                  <a:schemeClr val="bg1">
                    <a:lumMod val="95000"/>
                  </a:schemeClr>
                </a:solidFill>
              </a:rPr>
              <a:t>-example</a:t>
            </a:r>
          </a:p>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3"/>
              </a:rPr>
              <a:t>Creative</a:t>
            </a:r>
            <a:r>
              <a:rPr lang="en-US" sz="1600" dirty="0">
                <a:hlinkClick r:id="rId4"/>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Gregory R. Watson, Better Scientific Software tutorial, in the International Conference for High-Performance Computing, Networking, Storage, and Analysis (SC21), St. Louis, MO, USA and online, 2021. DOI: </a:t>
            </a:r>
            <a:r>
              <a:rPr lang="en-US" sz="1600" b="1" dirty="0">
                <a:hlinkClick r:id="rId5"/>
              </a:rPr>
              <a:t>10.6084/m9.figshare.16556628</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565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ensure arguments are correct, bad cases detected,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test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2361779"/>
            <a:ext cx="11372472" cy="1569660"/>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68 </a:t>
            </a:r>
          </a:p>
          <a:p>
            <a:r>
              <a:rPr lang="en-US" sz="1600" dirty="0">
                <a:solidFill>
                  <a:schemeClr val="bg1">
                    <a:lumMod val="95000"/>
                  </a:schemeClr>
                </a:solidFill>
                <a:latin typeface="Monaco" pitchFamily="2" charset="77"/>
              </a:rPr>
              <a:t> 69 extern bool</a:t>
            </a:r>
          </a:p>
          <a:p>
            <a:r>
              <a:rPr lang="en-US" sz="1600" dirty="0">
                <a:solidFill>
                  <a:schemeClr val="bg1">
                    <a:lumMod val="95000"/>
                  </a:schemeClr>
                </a:solidFill>
                <a:latin typeface="Monaco" pitchFamily="2" charset="77"/>
              </a:rPr>
              <a:t> 70 update_solution_upwind15(int n,</a:t>
            </a:r>
          </a:p>
          <a:p>
            <a:r>
              <a:rPr lang="en-US" sz="1600" dirty="0">
                <a:solidFill>
                  <a:schemeClr val="bg1">
                    <a:lumMod val="95000"/>
                  </a:schemeClr>
                </a:solidFill>
                <a:latin typeface="Monaco" pitchFamily="2" charset="77"/>
              </a:rPr>
              <a:t> 71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72     Double alpha, Double dx, Double dt,</a:t>
            </a:r>
          </a:p>
          <a:p>
            <a:r>
              <a:rPr lang="en-US" sz="1600" dirty="0">
                <a:solidFill>
                  <a:schemeClr val="bg1">
                    <a:lumMod val="95000"/>
                  </a:schemeClr>
                </a:solidFill>
                <a:latin typeface="Monaco" pitchFamily="2" charset="77"/>
              </a:rPr>
              <a:t> 73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4" y="1463033"/>
            <a:ext cx="8085900" cy="560193"/>
          </a:xfrm>
        </p:spPr>
        <p:txBody>
          <a:bodyPr/>
          <a:lstStyle/>
          <a:p>
            <a:r>
              <a:rPr lang="en-US" dirty="0"/>
              <a:t>Edit</a:t>
            </a:r>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4" y="4496221"/>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91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5439655"/>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133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134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135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136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
        <p:nvSpPr>
          <p:cNvPr id="10" name="Rectangle 9">
            <a:extLst>
              <a:ext uri="{FF2B5EF4-FFF2-40B4-BE49-F238E27FC236}">
                <a16:creationId xmlns:a16="http://schemas.microsoft.com/office/drawing/2014/main" id="{7A74F6A1-7398-8C48-87BB-5F4C7CED562D}"/>
              </a:ext>
            </a:extLst>
          </p:cNvPr>
          <p:cNvSpPr/>
          <p:nvPr/>
        </p:nvSpPr>
        <p:spPr>
          <a:xfrm>
            <a:off x="567605" y="1026374"/>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cd ..</a:t>
            </a:r>
          </a:p>
        </p:txBody>
      </p:sp>
    </p:spTree>
    <p:extLst>
      <p:ext uri="{BB962C8B-B14F-4D97-AF65-F5344CB8AC3E}">
        <p14:creationId xmlns:p14="http://schemas.microsoft.com/office/powerpoint/2010/main" val="3696983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Context</a:t>
            </a:r>
          </a:p>
          <a:p>
            <a:r>
              <a:rPr lang="en-US" dirty="0"/>
              <a:t>Challenges</a:t>
            </a:r>
          </a:p>
          <a:p>
            <a:r>
              <a:rPr lang="en-US" dirty="0"/>
              <a:t>Simple Examples</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terminology and starting points for how to get going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Integrating a test framework and writing tests</a:t>
            </a: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rPr>
              <a:t>Different testing strategies and how to approach test driven development</a:t>
            </a: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188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Testing types and terminology</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400" dirty="0">
                <a:latin typeface="Arial" panose="020B0604020202020204" pitchFamily="34" charset="0"/>
                <a:cs typeface="Arial" panose="020B0604020202020204" pitchFamily="34" charset="0"/>
              </a:rPr>
              <a:t>There are many different testing techniques and associated terminology</a:t>
            </a:r>
          </a:p>
          <a:p>
            <a:pPr lvl="1" indent="-319971">
              <a:lnSpc>
                <a:spcPct val="120000"/>
              </a:lnSpc>
            </a:pPr>
            <a:r>
              <a:rPr lang="en-US" sz="2000" dirty="0">
                <a:latin typeface="Arial" panose="020B0604020202020204" pitchFamily="34" charset="0"/>
              </a:rPr>
              <a:t>We’re focusing on “dynamic testing”, i.e. testing by code execution</a:t>
            </a:r>
          </a:p>
          <a:p>
            <a:pPr marL="344488" indent="-331788">
              <a:lnSpc>
                <a:spcPct val="120000"/>
              </a:lnSpc>
            </a:pPr>
            <a:r>
              <a:rPr lang="en-US" sz="2400" dirty="0">
                <a:latin typeface="Arial" panose="020B0604020202020204" pitchFamily="34" charset="0"/>
              </a:rPr>
              <a:t>Functional testing is testing all the components systematically against requirements or specifications</a:t>
            </a:r>
          </a:p>
          <a:p>
            <a:pPr lvl="1" indent="-319971">
              <a:lnSpc>
                <a:spcPct val="120000"/>
              </a:lnSpc>
            </a:pPr>
            <a:r>
              <a:rPr lang="en-US" sz="2000" dirty="0">
                <a:latin typeface="Arial" panose="020B0604020202020204" pitchFamily="34" charset="0"/>
              </a:rPr>
              <a:t>Common types: unit, integration, system, acceptance, regression, etc.</a:t>
            </a:r>
          </a:p>
          <a:p>
            <a:pPr marL="344488" indent="-331788">
              <a:lnSpc>
                <a:spcPct val="120000"/>
              </a:lnSpc>
            </a:pPr>
            <a:r>
              <a:rPr lang="en-US" sz="2400" dirty="0">
                <a:latin typeface="Arial" panose="020B0604020202020204" pitchFamily="34" charset="0"/>
              </a:rPr>
              <a:t>Non-functional testing tests how the program operates, rather than a specific set of behaviors</a:t>
            </a:r>
          </a:p>
          <a:p>
            <a:pPr lvl="1" indent="-319971">
              <a:lnSpc>
                <a:spcPct val="120000"/>
              </a:lnSpc>
            </a:pPr>
            <a:r>
              <a:rPr lang="en-US" sz="2000" dirty="0">
                <a:latin typeface="Arial" panose="020B0604020202020204" pitchFamily="34" charset="0"/>
              </a:rPr>
              <a:t>Common types: performance, security, usability, etc.</a:t>
            </a:r>
          </a:p>
          <a:p>
            <a:pPr indent="-319971">
              <a:lnSpc>
                <a:spcPct val="120000"/>
              </a:lnSpc>
            </a:pPr>
            <a:endParaRPr lang="en-US" sz="24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Tree>
    <p:extLst>
      <p:ext uri="{BB962C8B-B14F-4D97-AF65-F5344CB8AC3E}">
        <p14:creationId xmlns:p14="http://schemas.microsoft.com/office/powerpoint/2010/main" val="325995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1280985822"/>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tc>
                <a:tc>
                  <a:txBody>
                    <a:bodyPr/>
                    <a:lstStyle/>
                    <a:p>
                      <a:pPr algn="ctr"/>
                      <a:r>
                        <a:rPr lang="en-US" dirty="0"/>
                        <a:t>Software engineering</a:t>
                      </a:r>
                    </a:p>
                  </a:txBody>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tc>
                <a:tc>
                  <a:txBody>
                    <a:bodyPr/>
                    <a:lstStyle/>
                    <a:p>
                      <a:r>
                        <a:rPr lang="en-US" dirty="0"/>
                        <a:t>Confirms that the software conforms to its specifications (i.e. requirements.)</a:t>
                      </a:r>
                    </a:p>
                  </a:txBody>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tc>
                <a:tc>
                  <a:txBody>
                    <a:bodyPr/>
                    <a:lstStyle/>
                    <a:p>
                      <a:r>
                        <a:rPr lang="en-US" dirty="0"/>
                        <a:t>Confirms that the software actually meets the customer’s needs.</a:t>
                      </a:r>
                    </a:p>
                  </a:txBody>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a:p>
            <a:pPr marL="0" indent="0">
              <a:buFont typeface="Arial" charset="0"/>
              <a:buNone/>
            </a:pPr>
            <a:endParaRPr lang="en-US" dirty="0"/>
          </a:p>
          <a:p>
            <a:endParaRPr lang="en-US" dirty="0"/>
          </a:p>
          <a:p>
            <a:pPr lvl="1"/>
            <a:endParaRPr lang="en-US" dirty="0"/>
          </a:p>
        </p:txBody>
      </p:sp>
    </p:spTree>
    <p:extLst>
      <p:ext uri="{BB962C8B-B14F-4D97-AF65-F5344CB8AC3E}">
        <p14:creationId xmlns:p14="http://schemas.microsoft.com/office/powerpoint/2010/main" val="3162092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20435</TotalTime>
  <Words>4784</Words>
  <Application>Microsoft Macintosh PowerPoint</Application>
  <PresentationFormat>Custom</PresentationFormat>
  <Paragraphs>420</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Black</vt:lpstr>
      <vt:lpstr>Calibri</vt:lpstr>
      <vt:lpstr>Century Gothic</vt:lpstr>
      <vt:lpstr>Menlo</vt:lpstr>
      <vt:lpstr>Monaco</vt:lpstr>
      <vt:lpstr>Presentations (Wide Screen)</vt:lpstr>
      <vt:lpstr>Software Testing: Introduction</vt:lpstr>
      <vt:lpstr>License, Citation and Acknowledgements</vt:lpstr>
      <vt:lpstr>Software Testing - Outline</vt:lpstr>
      <vt:lpstr>Audiences for this presentation</vt:lpstr>
      <vt:lpstr>Testing types and terminology</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vt:lpstr>
      <vt:lpstr>Python Example</vt:lpstr>
      <vt:lpstr>CMake Example</vt:lpstr>
      <vt:lpstr>Going Further</vt:lpstr>
      <vt:lpstr>How do we determine what other tests are needed?</vt:lpstr>
      <vt:lpstr>Checking coverage Example</vt:lpstr>
      <vt:lpstr>Graphical View of Gcov Output and Tutorials for Code Coverage </vt:lpstr>
      <vt:lpstr>Hello Numerical World Example (heat equation)</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300</cp:revision>
  <cp:lastPrinted>2017-11-02T18:35:01Z</cp:lastPrinted>
  <dcterms:created xsi:type="dcterms:W3CDTF">2018-11-06T17:28:56Z</dcterms:created>
  <dcterms:modified xsi:type="dcterms:W3CDTF">2021-11-05T15:13:29Z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